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76" r:id="rId4"/>
    <p:sldId id="300" r:id="rId5"/>
    <p:sldId id="299" r:id="rId6"/>
    <p:sldId id="294" r:id="rId7"/>
    <p:sldId id="288" r:id="rId8"/>
    <p:sldId id="289" r:id="rId9"/>
    <p:sldId id="295" r:id="rId10"/>
    <p:sldId id="296" r:id="rId11"/>
    <p:sldId id="298" r:id="rId12"/>
    <p:sldId id="297" r:id="rId13"/>
    <p:sldId id="277" r:id="rId14"/>
    <p:sldId id="278" r:id="rId15"/>
    <p:sldId id="279" r:id="rId16"/>
    <p:sldId id="280" r:id="rId17"/>
    <p:sldId id="281" r:id="rId18"/>
    <p:sldId id="282" r:id="rId19"/>
    <p:sldId id="301" r:id="rId20"/>
    <p:sldId id="283" r:id="rId21"/>
    <p:sldId id="284" r:id="rId22"/>
    <p:sldId id="285" r:id="rId23"/>
    <p:sldId id="302" r:id="rId24"/>
    <p:sldId id="264" r:id="rId25"/>
    <p:sldId id="303" r:id="rId26"/>
    <p:sldId id="287" r:id="rId27"/>
    <p:sldId id="304" r:id="rId28"/>
    <p:sldId id="305" r:id="rId29"/>
    <p:sldId id="306" r:id="rId30"/>
    <p:sldId id="307" r:id="rId31"/>
    <p:sldId id="309" r:id="rId32"/>
    <p:sldId id="308" r:id="rId33"/>
    <p:sldId id="266" r:id="rId34"/>
    <p:sldId id="267" r:id="rId35"/>
    <p:sldId id="271" r:id="rId36"/>
    <p:sldId id="272" r:id="rId37"/>
    <p:sldId id="270" r:id="rId38"/>
    <p:sldId id="310" r:id="rId39"/>
    <p:sldId id="273" r:id="rId40"/>
    <p:sldId id="274" r:id="rId41"/>
    <p:sldId id="269" r:id="rId42"/>
    <p:sldId id="275" r:id="rId43"/>
    <p:sldId id="26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10"/>
    <p:restoredTop sz="76141"/>
  </p:normalViewPr>
  <p:slideViewPr>
    <p:cSldViewPr snapToGrid="0" snapToObjects="1">
      <p:cViewPr varScale="1">
        <p:scale>
          <a:sx n="128" d="100"/>
          <a:sy n="128" d="100"/>
        </p:scale>
        <p:origin x="2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80BE6-0563-D147-9685-6C3B451F060C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2D493-B86F-474A-86B5-FBF0AC05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3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Humans learn from experience 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If I cry I get what I want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Touching a hot stove was a bad idea I won’t do that again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Learning to throw a ball by watching others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 smtClean="0"/>
              <a:t>Computer traditionally are programmed to perform specific task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Write to disk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baseline="0" dirty="0" smtClean="0"/>
              <a:t>Prompt user for info</a:t>
            </a:r>
          </a:p>
          <a:p>
            <a:pPr marL="685800" lvl="1" indent="-228600">
              <a:buFont typeface="Arial" charset="0"/>
              <a:buChar char="•"/>
            </a:pPr>
            <a:endParaRPr lang="en-US" baseline="0" dirty="0" smtClean="0"/>
          </a:p>
          <a:p>
            <a:pPr marL="457200" lvl="1" indent="0">
              <a:buFont typeface="+mj-lt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60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5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baseline="0" dirty="0" smtClean="0"/>
              <a:t> requires explicit evaluation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tensor t has no value until it is evaluated in a session (context)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contrast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tensors have a value immediately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TensorFlow</a:t>
            </a:r>
            <a:r>
              <a:rPr lang="en-US" baseline="0" dirty="0" smtClean="0"/>
              <a:t> builds a computational graph and defers computation until the graph is evaluated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65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initialize before</a:t>
            </a:r>
            <a:r>
              <a:rPr lang="en-US" baseline="0" dirty="0" smtClean="0"/>
              <a:t> using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 will represent the </a:t>
            </a:r>
            <a:r>
              <a:rPr lang="en-US" baseline="0" dirty="0" err="1" smtClean="0"/>
              <a:t>paramaters</a:t>
            </a:r>
            <a:r>
              <a:rPr lang="en-US" baseline="0" dirty="0" smtClean="0"/>
              <a:t> that need to be learned (weights and bias)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50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argument to </a:t>
            </a:r>
            <a:r>
              <a:rPr lang="en-US" dirty="0" err="1" smtClean="0"/>
              <a:t>sess.run</a:t>
            </a:r>
            <a:r>
              <a:rPr lang="en-US" dirty="0" smtClean="0"/>
              <a:t>()</a:t>
            </a:r>
            <a:r>
              <a:rPr lang="en-US" baseline="0" dirty="0" smtClean="0"/>
              <a:t> are the parts of the graph to evaluate and return (fetch)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51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2D493-B86F-474A-86B5-FBF0AC05AF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1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7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8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1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9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0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8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7DFE3-56F2-F040-91D1-07AAA81DA5B4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15730-3540-BC41-8AE5-B59B222C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3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EstebanGuillen/DeepLearningTutorial" TargetMode="External"/><Relationship Id="rId3" Type="http://schemas.openxmlformats.org/officeDocument/2006/relationships/hyperlink" Target="https://colab.research.google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40.png"/><Relationship Id="rId10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0.png"/><Relationship Id="rId4" Type="http://schemas.openxmlformats.org/officeDocument/2006/relationships/image" Target="../media/image34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41.png"/><Relationship Id="rId10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45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66.png"/><Relationship Id="rId10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introtodeeplearning.com/" TargetMode="External"/><Relationship Id="rId4" Type="http://schemas.openxmlformats.org/officeDocument/2006/relationships/hyperlink" Target="https://www.tensorflow.org/versions/r1.4/get_started/mnist/pro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q2nnJ4g6N0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Esteban Guillen</a:t>
            </a:r>
          </a:p>
          <a:p>
            <a:r>
              <a:rPr lang="en-US" dirty="0" smtClean="0"/>
              <a:t> </a:t>
            </a:r>
            <a:r>
              <a:rPr lang="en-US" dirty="0" smtClean="0"/>
              <a:t>Code: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github.com/EstebanGuillen/DeepLearningTutorial</a:t>
            </a:r>
            <a:endParaRPr lang="en-US" dirty="0" smtClean="0"/>
          </a:p>
          <a:p>
            <a:r>
              <a:rPr lang="en-US" dirty="0" smtClean="0"/>
              <a:t>Python Environment: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colab.research.google.com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6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Fetching State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08545"/>
            <a:ext cx="9401175" cy="5262858"/>
          </a:xfrm>
        </p:spPr>
      </p:pic>
    </p:spTree>
    <p:extLst>
      <p:ext uri="{BB962C8B-B14F-4D97-AF65-F5344CB8AC3E}">
        <p14:creationId xmlns:p14="http://schemas.microsoft.com/office/powerpoint/2010/main" val="8192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Feeding in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9" y="2185988"/>
            <a:ext cx="11533710" cy="3986212"/>
          </a:xfrm>
        </p:spPr>
      </p:pic>
    </p:spTree>
    <p:extLst>
      <p:ext uri="{BB962C8B-B14F-4D97-AF65-F5344CB8AC3E}">
        <p14:creationId xmlns:p14="http://schemas.microsoft.com/office/powerpoint/2010/main" val="2105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Demo </a:t>
            </a:r>
            <a:r>
              <a:rPr lang="mr-IN" dirty="0" smtClean="0"/>
              <a:t>–</a:t>
            </a:r>
            <a:r>
              <a:rPr lang="en-US" dirty="0" smtClean="0"/>
              <a:t>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Deep Learning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10253870" cy="45809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65103" y="2345635"/>
            <a:ext cx="7026967" cy="39259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76052" y="3016251"/>
            <a:ext cx="3916017" cy="3255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3974" y="1883970"/>
            <a:ext cx="281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Artificial Intelligence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39965" y="2574722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Machine Learning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81461" y="325415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Deep Learning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83974" y="2479770"/>
            <a:ext cx="2724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Computing systems </a:t>
            </a:r>
          </a:p>
          <a:p>
            <a:r>
              <a:rPr lang="en-US" dirty="0">
                <a:latin typeface="+mj-lt"/>
              </a:rPr>
              <a:t>m</a:t>
            </a:r>
            <a:r>
              <a:rPr lang="en-US" dirty="0" smtClean="0">
                <a:latin typeface="+mj-lt"/>
              </a:rPr>
              <a:t>imicking Human behavior</a:t>
            </a:r>
            <a:endParaRPr 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9965" y="3124949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Learning without being</a:t>
            </a:r>
          </a:p>
          <a:p>
            <a:r>
              <a:rPr lang="en-US" dirty="0" smtClean="0">
                <a:latin typeface="+mj-lt"/>
              </a:rPr>
              <a:t>explicitly programmed 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3493" y="3740106"/>
            <a:ext cx="3237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Learning representations directly</a:t>
            </a:r>
          </a:p>
          <a:p>
            <a:r>
              <a:rPr lang="en-US" dirty="0">
                <a:latin typeface="+mj-lt"/>
              </a:rPr>
              <a:t>f</a:t>
            </a:r>
            <a:r>
              <a:rPr lang="en-US" dirty="0" smtClean="0">
                <a:latin typeface="+mj-lt"/>
              </a:rPr>
              <a:t>rom data using neural networks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69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Computer Vision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7" y="2207524"/>
            <a:ext cx="5247860" cy="4287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58" y="2156791"/>
            <a:ext cx="6503754" cy="43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3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Speech Recognition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74" y="1556036"/>
            <a:ext cx="8090452" cy="51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98" y="2045006"/>
            <a:ext cx="7532204" cy="42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Machine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8" y="1690688"/>
            <a:ext cx="7476435" cy="48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Game 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74" y="2025926"/>
            <a:ext cx="8319052" cy="41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</a:t>
            </a:r>
            <a:r>
              <a:rPr lang="mr-IN" dirty="0" smtClean="0"/>
              <a:t>–</a:t>
            </a:r>
            <a:r>
              <a:rPr lang="en-US" dirty="0" smtClean="0"/>
              <a:t> Self-driving Cars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83522"/>
            <a:ext cx="10058400" cy="49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dirty="0" smtClean="0"/>
              <a:t>Deep Learning</a:t>
            </a:r>
          </a:p>
          <a:p>
            <a:r>
              <a:rPr lang="en-US" dirty="0" smtClean="0"/>
              <a:t>Convolutional Neural Networks</a:t>
            </a:r>
          </a:p>
          <a:p>
            <a:r>
              <a:rPr lang="en-US" dirty="0" smtClean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Now </a:t>
            </a:r>
            <a:r>
              <a:rPr lang="mr-IN" dirty="0" smtClean="0"/>
              <a:t>–</a:t>
            </a:r>
            <a:r>
              <a:rPr lang="en-US" dirty="0" smtClean="0"/>
              <a:t>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85674"/>
            <a:ext cx="10058400" cy="37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Now - 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704"/>
            <a:ext cx="3447222" cy="2298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4" y="2890080"/>
            <a:ext cx="3532626" cy="1771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05" y="2918795"/>
            <a:ext cx="4542183" cy="17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1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 Now - Software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" y="1820518"/>
            <a:ext cx="2448340" cy="2040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1" y="4686300"/>
            <a:ext cx="4015408" cy="1164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87" y="1913214"/>
            <a:ext cx="3816625" cy="1307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52" y="3537046"/>
            <a:ext cx="3244022" cy="647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26" y="4616726"/>
            <a:ext cx="3267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2" y="1790700"/>
            <a:ext cx="9332844" cy="4383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3374" y="6581001"/>
            <a:ext cx="4666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[Source: https://</a:t>
            </a:r>
            <a:r>
              <a:rPr lang="en-US" sz="1200" dirty="0" err="1"/>
              <a:t>sefiks.com</a:t>
            </a:r>
            <a:r>
              <a:rPr lang="en-US" sz="1200" dirty="0"/>
              <a:t>/2017/10/14/evolution-of-neural-networks/]</a:t>
            </a:r>
          </a:p>
        </p:txBody>
      </p:sp>
    </p:spTree>
    <p:extLst>
      <p:ext uri="{BB962C8B-B14F-4D97-AF65-F5344CB8AC3E}">
        <p14:creationId xmlns:p14="http://schemas.microsoft.com/office/powerpoint/2010/main" val="61291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Early Inspiration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0" y="3053233"/>
            <a:ext cx="4321621" cy="232287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17982" y="377275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412212">
            <a:off x="5622502" y="445592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08650" y="515259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94169" y="3988303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6"/>
          </p:cNvCxnSpPr>
          <p:nvPr/>
        </p:nvCxnSpPr>
        <p:spPr>
          <a:xfrm>
            <a:off x="6030937" y="3993977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045025" y="4574672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6"/>
          </p:cNvCxnSpPr>
          <p:nvPr/>
        </p:nvCxnSpPr>
        <p:spPr>
          <a:xfrm flipV="1">
            <a:off x="6021605" y="4822815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471211" y="4405154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608651" y="309417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5"/>
          </p:cNvCxnSpPr>
          <p:nvPr/>
        </p:nvCxnSpPr>
        <p:spPr>
          <a:xfrm>
            <a:off x="5961130" y="3471831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51900" y="3825218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900" y="3825218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92599" y="4511702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599" y="4511702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45391" y="5207431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91" y="5207431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94000" y="3753274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00" y="3753274"/>
                <a:ext cx="44892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91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 flipH="1">
                <a:off x="6673135" y="4128155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3135" y="4128155"/>
                <a:ext cx="506654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649701" y="4650202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01" y="4650202"/>
                <a:ext cx="553523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47145" y="5152591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145" y="5152591"/>
                <a:ext cx="558636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80646" y="3173723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646" y="3173723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954680" y="4215841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680" y="4215841"/>
                <a:ext cx="216405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8984981" y="3983309"/>
            <a:ext cx="777018" cy="805392"/>
            <a:chOff x="9781110" y="4540757"/>
            <a:chExt cx="906465" cy="938158"/>
          </a:xfrm>
        </p:grpSpPr>
        <p:sp>
          <p:nvSpPr>
            <p:cNvPr id="28" name="Oval 27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>
            <a:endCxn id="77" idx="2"/>
          </p:cNvCxnSpPr>
          <p:nvPr/>
        </p:nvCxnSpPr>
        <p:spPr>
          <a:xfrm flipV="1">
            <a:off x="9761998" y="4388176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0504034" y="4166950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0484155" y="4228239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155" y="4228239"/>
                <a:ext cx="440568" cy="276999"/>
              </a:xfrm>
              <a:prstGeom prst="rect">
                <a:avLst/>
              </a:prstGeom>
              <a:blipFill rotWithShape="0">
                <a:blip r:embed="rId12"/>
                <a:stretch>
                  <a:fillRect t="-22222" r="-458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1242391" y="1600584"/>
            <a:ext cx="18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Biological Neuron</a:t>
            </a:r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764563" y="1604303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427841" y="5958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Inputs</a:t>
            </a:r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296419" y="5839662"/>
            <a:ext cx="133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Parameters/</a:t>
            </a:r>
          </a:p>
          <a:p>
            <a:r>
              <a:rPr lang="en-US" dirty="0" smtClean="0"/>
              <a:t>Weights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764563" y="5985954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660168" y="595893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Non-linearity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0276276" y="598141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471991" y="3217637"/>
                <a:ext cx="1801199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991" y="3217637"/>
                <a:ext cx="1801199" cy="543418"/>
              </a:xfrm>
              <a:prstGeom prst="rect">
                <a:avLst/>
              </a:prstGeom>
              <a:blipFill rotWithShape="0"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30387" y="3466019"/>
                <a:ext cx="124309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387" y="3466019"/>
                <a:ext cx="1243096" cy="5250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34" y="1969571"/>
            <a:ext cx="2133600" cy="14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/>
        </p:nvSpPr>
        <p:spPr>
          <a:xfrm rot="21412212">
            <a:off x="861479" y="415112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- Training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63583" y="276889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412212">
            <a:off x="868103" y="345207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39770" y="2984451"/>
            <a:ext cx="737429" cy="7902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7" idx="6"/>
          </p:cNvCxnSpPr>
          <p:nvPr/>
        </p:nvCxnSpPr>
        <p:spPr>
          <a:xfrm>
            <a:off x="1276538" y="2990125"/>
            <a:ext cx="1599147" cy="31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90626" y="3570820"/>
            <a:ext cx="1652703" cy="12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9" idx="6"/>
          </p:cNvCxnSpPr>
          <p:nvPr/>
        </p:nvCxnSpPr>
        <p:spPr>
          <a:xfrm flipV="1">
            <a:off x="1267206" y="3818963"/>
            <a:ext cx="1676123" cy="551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716812" y="3401302"/>
            <a:ext cx="513770" cy="1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54252" y="209032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5" idx="5"/>
          </p:cNvCxnSpPr>
          <p:nvPr/>
        </p:nvCxnSpPr>
        <p:spPr>
          <a:xfrm>
            <a:off x="1206731" y="2467979"/>
            <a:ext cx="1713782" cy="54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7501" y="2821366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01" y="2821366"/>
                <a:ext cx="41492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8200" y="3507850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7850"/>
                <a:ext cx="48125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0992" y="4203579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92" y="4203579"/>
                <a:ext cx="385546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39601" y="2749422"/>
                <a:ext cx="4489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601" y="2749422"/>
                <a:ext cx="44892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1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flipH="1">
                <a:off x="1918736" y="3124303"/>
                <a:ext cx="506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18736" y="3124303"/>
                <a:ext cx="506654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95302" y="3646350"/>
                <a:ext cx="55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302" y="3646350"/>
                <a:ext cx="553523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892746" y="4148739"/>
                <a:ext cx="5586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746" y="4148739"/>
                <a:ext cx="558636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26247" y="2169871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47" y="2169871"/>
                <a:ext cx="315035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00281" y="3211989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281" y="3211989"/>
                <a:ext cx="21640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0000" t="-2222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4230582" y="2979457"/>
            <a:ext cx="777018" cy="805392"/>
            <a:chOff x="9781110" y="4540757"/>
            <a:chExt cx="906465" cy="938158"/>
          </a:xfrm>
        </p:grpSpPr>
        <p:sp>
          <p:nvSpPr>
            <p:cNvPr id="23" name="Oval 2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V="1">
            <a:off x="5007599" y="3384324"/>
            <a:ext cx="742036" cy="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9756" y="3224387"/>
                <a:ext cx="440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756" y="3224387"/>
                <a:ext cx="4405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t="-22222" r="-458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49049" y="3085887"/>
                <a:ext cx="4492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49" y="3085887"/>
                <a:ext cx="449296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930803" y="1814329"/>
                <a:ext cx="1801199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z</m:t>
                      </m:r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1814329"/>
                <a:ext cx="1801199" cy="543418"/>
              </a:xfrm>
              <a:prstGeom prst="rect">
                <a:avLst/>
              </a:prstGeom>
              <a:blipFill rotWithShape="0"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30803" y="2517235"/>
                <a:ext cx="124309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2517235"/>
                <a:ext cx="1243096" cy="5250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6892480" y="3211351"/>
                <a:ext cx="506048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)+(1−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⁡(1−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80" y="3211351"/>
                <a:ext cx="5060488" cy="756233"/>
              </a:xfrm>
              <a:prstGeom prst="rect">
                <a:avLst/>
              </a:prstGeom>
              <a:blipFill rotWithShape="0">
                <a:blip r:embed="rId15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30803" y="4094464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4094464"/>
                <a:ext cx="1845249" cy="383631"/>
              </a:xfrm>
              <a:prstGeom prst="rect">
                <a:avLst/>
              </a:prstGeom>
              <a:blipFill rotWithShape="0">
                <a:blip r:embed="rId16"/>
                <a:stretch>
                  <a:fillRect l="-2310" t="-104762" b="-10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6930803" y="4716051"/>
                <a:ext cx="2825261" cy="143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r</a:t>
                </a:r>
                <a:r>
                  <a:rPr lang="en-US" b="0" dirty="0" smtClean="0"/>
                  <a:t>epeat until convergence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   </m:t>
                    </m:r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r>
                  <a:rPr lang="en-US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r>
                  <a:rPr lang="en-US" b="0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j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}</a:t>
                </a:r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03" y="4716051"/>
                <a:ext cx="2825261" cy="1432508"/>
              </a:xfrm>
              <a:prstGeom prst="rect">
                <a:avLst/>
              </a:prstGeom>
              <a:blipFill rotWithShape="0">
                <a:blip r:embed="rId17"/>
                <a:stretch>
                  <a:fillRect l="-5184" t="-28511" b="-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40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Softmax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1185137" y="314659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21412212">
            <a:off x="1189657" y="382976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75805" y="452643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4788" y="2686064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775885" y="2910469"/>
            <a:ext cx="418544" cy="5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175806" y="246801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219055" y="3199060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55" y="3199060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159754" y="3885544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54" y="3885544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212546" y="4581273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46" y="4581273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47801" y="254756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01" y="254756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457134" y="2730273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134" y="2730273"/>
                <a:ext cx="21640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8889" t="-2222" r="-361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/>
          <p:cNvGrpSpPr/>
          <p:nvPr/>
        </p:nvGrpSpPr>
        <p:grpSpPr>
          <a:xfrm>
            <a:off x="4329411" y="2697900"/>
            <a:ext cx="350322" cy="378843"/>
            <a:chOff x="9781110" y="4540757"/>
            <a:chExt cx="906465" cy="938158"/>
          </a:xfrm>
        </p:grpSpPr>
        <p:sp>
          <p:nvSpPr>
            <p:cNvPr id="54" name="Oval 53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4760765" y="2889033"/>
            <a:ext cx="392982" cy="21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153747" y="2667806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33868" y="2729095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868" y="2729095"/>
                <a:ext cx="440568" cy="286040"/>
              </a:xfrm>
              <a:prstGeom prst="rect">
                <a:avLst/>
              </a:prstGeom>
              <a:blipFill rotWithShape="0">
                <a:blip r:embed="rId8"/>
                <a:stretch>
                  <a:fillRect t="-21277" r="-45833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3407031" y="3470714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828128" y="3671971"/>
            <a:ext cx="304498" cy="2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09377" y="3514923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77" y="3514923"/>
                <a:ext cx="21640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4341898" y="3482550"/>
            <a:ext cx="350322" cy="378843"/>
            <a:chOff x="9781110" y="4540757"/>
            <a:chExt cx="906465" cy="938158"/>
          </a:xfrm>
        </p:grpSpPr>
        <p:sp>
          <p:nvSpPr>
            <p:cNvPr id="73" name="Oval 7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>
            <a:off x="4787446" y="3671971"/>
            <a:ext cx="418544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205990" y="3452456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186111" y="3513745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111" y="3513745"/>
                <a:ext cx="440568" cy="286040"/>
              </a:xfrm>
              <a:prstGeom prst="rect">
                <a:avLst/>
              </a:prstGeom>
              <a:blipFill rotWithShape="0">
                <a:blip r:embed="rId10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/>
          <p:cNvSpPr/>
          <p:nvPr/>
        </p:nvSpPr>
        <p:spPr>
          <a:xfrm>
            <a:off x="3457134" y="4196465"/>
            <a:ext cx="394094" cy="40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878231" y="4425895"/>
            <a:ext cx="360301" cy="5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559480" y="4240674"/>
                <a:ext cx="216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80" y="4240674"/>
                <a:ext cx="21640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0000" t="-4444" r="-40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372123" y="4208301"/>
            <a:ext cx="350322" cy="378843"/>
            <a:chOff x="9781110" y="4540757"/>
            <a:chExt cx="906465" cy="938158"/>
          </a:xfrm>
        </p:grpSpPr>
        <p:sp>
          <p:nvSpPr>
            <p:cNvPr id="82" name="Oval 81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>
            <a:off x="4864548" y="4397722"/>
            <a:ext cx="391545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256093" y="41782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236214" y="423949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214" y="4239496"/>
                <a:ext cx="440568" cy="286040"/>
              </a:xfrm>
              <a:prstGeom prst="rect">
                <a:avLst/>
              </a:prstGeom>
              <a:blipFill rotWithShape="0">
                <a:blip r:embed="rId11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>
            <a:stCxn id="46" idx="3"/>
          </p:cNvCxnSpPr>
          <p:nvPr/>
        </p:nvCxnSpPr>
        <p:spPr>
          <a:xfrm flipV="1">
            <a:off x="1598092" y="3006094"/>
            <a:ext cx="1756696" cy="171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6" idx="6"/>
            <a:endCxn id="69" idx="2"/>
          </p:cNvCxnSpPr>
          <p:nvPr/>
        </p:nvCxnSpPr>
        <p:spPr>
          <a:xfrm flipV="1">
            <a:off x="1588760" y="3671973"/>
            <a:ext cx="1818271" cy="107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36" idx="6"/>
          </p:cNvCxnSpPr>
          <p:nvPr/>
        </p:nvCxnSpPr>
        <p:spPr>
          <a:xfrm flipV="1">
            <a:off x="1588760" y="4446326"/>
            <a:ext cx="1869444" cy="3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78" idx="2"/>
          </p:cNvCxnSpPr>
          <p:nvPr/>
        </p:nvCxnSpPr>
        <p:spPr>
          <a:xfrm>
            <a:off x="1588760" y="4050996"/>
            <a:ext cx="1868374" cy="34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5" idx="3"/>
            <a:endCxn id="69" idx="2"/>
          </p:cNvCxnSpPr>
          <p:nvPr/>
        </p:nvCxnSpPr>
        <p:spPr>
          <a:xfrm flipV="1">
            <a:off x="1641012" y="3671973"/>
            <a:ext cx="1766019" cy="35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1579650" y="3006094"/>
            <a:ext cx="1732070" cy="1006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78" idx="2"/>
          </p:cNvCxnSpPr>
          <p:nvPr/>
        </p:nvCxnSpPr>
        <p:spPr>
          <a:xfrm>
            <a:off x="1595715" y="3349371"/>
            <a:ext cx="1861419" cy="104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69" idx="2"/>
          </p:cNvCxnSpPr>
          <p:nvPr/>
        </p:nvCxnSpPr>
        <p:spPr>
          <a:xfrm>
            <a:off x="1609471" y="3359287"/>
            <a:ext cx="1797560" cy="31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37" idx="2"/>
          </p:cNvCxnSpPr>
          <p:nvPr/>
        </p:nvCxnSpPr>
        <p:spPr>
          <a:xfrm flipV="1">
            <a:off x="1633737" y="2887323"/>
            <a:ext cx="1721051" cy="45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78" idx="2"/>
          </p:cNvCxnSpPr>
          <p:nvPr/>
        </p:nvCxnSpPr>
        <p:spPr>
          <a:xfrm>
            <a:off x="1598749" y="2688216"/>
            <a:ext cx="1858385" cy="170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42" idx="6"/>
            <a:endCxn id="69" idx="2"/>
          </p:cNvCxnSpPr>
          <p:nvPr/>
        </p:nvCxnSpPr>
        <p:spPr>
          <a:xfrm>
            <a:off x="1588761" y="2689243"/>
            <a:ext cx="1818270" cy="982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42" idx="6"/>
            <a:endCxn id="37" idx="2"/>
          </p:cNvCxnSpPr>
          <p:nvPr/>
        </p:nvCxnSpPr>
        <p:spPr>
          <a:xfrm>
            <a:off x="1588761" y="2689243"/>
            <a:ext cx="1766027" cy="19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2187779" y="1726566"/>
                <a:ext cx="2050753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79" y="1726566"/>
                <a:ext cx="2050753" cy="543418"/>
              </a:xfrm>
              <a:prstGeom prst="rect">
                <a:avLst/>
              </a:prstGeom>
              <a:blipFill rotWithShape="0">
                <a:blip r:embed="rId1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Frame 130"/>
          <p:cNvSpPr/>
          <p:nvPr/>
        </p:nvSpPr>
        <p:spPr>
          <a:xfrm>
            <a:off x="4194429" y="2385393"/>
            <a:ext cx="670119" cy="247287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4957256" y="1696700"/>
                <a:ext cx="1195777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56" y="1696700"/>
                <a:ext cx="1195777" cy="62651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/>
          <p:cNvSpPr txBox="1"/>
          <p:nvPr/>
        </p:nvSpPr>
        <p:spPr>
          <a:xfrm>
            <a:off x="7132894" y="2899751"/>
            <a:ext cx="4866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similar to logistic regression, but now</a:t>
            </a:r>
          </a:p>
          <a:p>
            <a:r>
              <a:rPr lang="en-US" dirty="0"/>
              <a:t>w</a:t>
            </a:r>
            <a:r>
              <a:rPr lang="en-US" dirty="0" smtClean="0"/>
              <a:t>e have multiple classes and we need to use </a:t>
            </a:r>
          </a:p>
          <a:p>
            <a:r>
              <a:rPr lang="en-US" dirty="0"/>
              <a:t>b</a:t>
            </a:r>
            <a:r>
              <a:rPr lang="en-US" dirty="0" smtClean="0"/>
              <a:t>ackpropagation to help us build up the gradient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Deep Learning Example - MNIST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58" y="2268679"/>
            <a:ext cx="4295551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68" y="3555673"/>
            <a:ext cx="1765299" cy="17773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610351"/>
            <a:ext cx="5504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Recognize Hard Written Digits (28x28 grey scale)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60,000 training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10,000 testing images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46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Example </a:t>
            </a:r>
            <a:r>
              <a:rPr lang="mr-IN" dirty="0" smtClean="0"/>
              <a:t>–</a:t>
            </a:r>
            <a:r>
              <a:rPr lang="en-US" dirty="0" smtClean="0"/>
              <a:t> Sample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7048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Example </a:t>
            </a:r>
            <a:r>
              <a:rPr lang="mr-IN" dirty="0" smtClean="0"/>
              <a:t>–</a:t>
            </a:r>
            <a:r>
              <a:rPr lang="en-US" dirty="0" smtClean="0"/>
              <a:t> Flatten Data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00" y="1825625"/>
            <a:ext cx="9069412" cy="47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</a:t>
            </a:r>
            <a:endParaRPr lang="en-US" dirty="0"/>
          </a:p>
        </p:txBody>
      </p:sp>
      <p:grpSp>
        <p:nvGrpSpPr>
          <p:cNvPr id="13" name="SmartMachine"/>
          <p:cNvGrpSpPr/>
          <p:nvPr/>
        </p:nvGrpSpPr>
        <p:grpSpPr>
          <a:xfrm>
            <a:off x="4482455" y="1765155"/>
            <a:ext cx="2325355" cy="3235346"/>
            <a:chOff x="4835236" y="1733312"/>
            <a:chExt cx="2325355" cy="32353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236" y="2102644"/>
              <a:ext cx="2325355" cy="286601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35236" y="1733312"/>
              <a:ext cx="1812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Learn from Data?</a:t>
              </a:r>
              <a:endParaRPr lang="en-US" dirty="0"/>
            </a:p>
          </p:txBody>
        </p:sp>
      </p:grpSp>
      <p:grpSp>
        <p:nvGrpSpPr>
          <p:cNvPr id="12" name="Machine"/>
          <p:cNvGrpSpPr/>
          <p:nvPr/>
        </p:nvGrpSpPr>
        <p:grpSpPr>
          <a:xfrm>
            <a:off x="7907978" y="1780813"/>
            <a:ext cx="2832531" cy="3219688"/>
            <a:chOff x="8014856" y="1733312"/>
            <a:chExt cx="2832531" cy="32196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856" y="2705859"/>
              <a:ext cx="2832531" cy="224714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356823" y="1733312"/>
              <a:ext cx="207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Execute Instructions</a:t>
              </a:r>
              <a:endParaRPr lang="en-US" dirty="0"/>
            </a:p>
          </p:txBody>
        </p:sp>
      </p:grpSp>
      <p:grpSp>
        <p:nvGrpSpPr>
          <p:cNvPr id="11" name="Person"/>
          <p:cNvGrpSpPr/>
          <p:nvPr/>
        </p:nvGrpSpPr>
        <p:grpSpPr>
          <a:xfrm>
            <a:off x="738601" y="1780813"/>
            <a:ext cx="2301720" cy="3219688"/>
            <a:chOff x="845479" y="1733312"/>
            <a:chExt cx="2301720" cy="32196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855" y="2514600"/>
              <a:ext cx="1990344" cy="2438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45479" y="1733312"/>
              <a:ext cx="230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Learn from Experience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5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Example </a:t>
            </a:r>
            <a:r>
              <a:rPr lang="mr-IN" dirty="0" smtClean="0"/>
              <a:t>–</a:t>
            </a:r>
            <a:r>
              <a:rPr lang="en-US" dirty="0" smtClean="0"/>
              <a:t> Implement </a:t>
            </a:r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Fully Connected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21" y="2229644"/>
            <a:ext cx="7891536" cy="3931676"/>
          </a:xfrm>
        </p:spPr>
      </p:pic>
    </p:spTree>
    <p:extLst>
      <p:ext uri="{BB962C8B-B14F-4D97-AF65-F5344CB8AC3E}">
        <p14:creationId xmlns:p14="http://schemas.microsoft.com/office/powerpoint/2010/main" val="21780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Fully Connected Network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49644" y="314659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412212">
            <a:off x="454164" y="3829769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0312" y="4526433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0313" y="21599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562" y="3199060"/>
                <a:ext cx="41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2" y="3199060"/>
                <a:ext cx="41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4261" y="3885544"/>
                <a:ext cx="481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1" y="3885544"/>
                <a:ext cx="4812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7053" y="4581273"/>
                <a:ext cx="385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53" y="4581273"/>
                <a:ext cx="38554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2308" y="223945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8" y="223945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11080362" y="2651784"/>
            <a:ext cx="392982" cy="21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1473344" y="243055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53465" y="249184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465" y="2491846"/>
                <a:ext cx="440568" cy="286040"/>
              </a:xfrm>
              <a:prstGeom prst="rect">
                <a:avLst/>
              </a:prstGeom>
              <a:blipFill rotWithShape="0">
                <a:blip r:embed="rId7"/>
                <a:stretch>
                  <a:fillRect t="-21277" r="-4444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1107043" y="3872042"/>
            <a:ext cx="418544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525587" y="365252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505708" y="3713816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708" y="3713816"/>
                <a:ext cx="440568" cy="286040"/>
              </a:xfrm>
              <a:prstGeom prst="rect">
                <a:avLst/>
              </a:prstGeom>
              <a:blipFill rotWithShape="0">
                <a:blip r:embed="rId8"/>
                <a:stretch>
                  <a:fillRect t="-19149" r="-4383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11184145" y="5134511"/>
            <a:ext cx="391545" cy="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1555811" y="4898754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555811" y="4946460"/>
                <a:ext cx="440568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811" y="4946460"/>
                <a:ext cx="440568" cy="286040"/>
              </a:xfrm>
              <a:prstGeom prst="rect">
                <a:avLst/>
              </a:prstGeom>
              <a:blipFill rotWithShape="0">
                <a:blip r:embed="rId9"/>
                <a:stretch>
                  <a:fillRect t="-19149" r="-4444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rame 50"/>
          <p:cNvSpPr/>
          <p:nvPr/>
        </p:nvSpPr>
        <p:spPr>
          <a:xfrm>
            <a:off x="10367450" y="2252955"/>
            <a:ext cx="670119" cy="33029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421472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2" name="Frame 121"/>
          <p:cNvSpPr/>
          <p:nvPr/>
        </p:nvSpPr>
        <p:spPr>
          <a:xfrm>
            <a:off x="1421472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551089" y="3458411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4" name="Frame 123"/>
          <p:cNvSpPr/>
          <p:nvPr/>
        </p:nvSpPr>
        <p:spPr>
          <a:xfrm>
            <a:off x="3551089" y="3588766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631720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6" name="Frame 125"/>
          <p:cNvSpPr/>
          <p:nvPr/>
        </p:nvSpPr>
        <p:spPr>
          <a:xfrm>
            <a:off x="5631720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454636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Frame 127"/>
          <p:cNvSpPr/>
          <p:nvPr/>
        </p:nvSpPr>
        <p:spPr>
          <a:xfrm>
            <a:off x="7454636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478618" y="3476000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0" name="Frame 129"/>
          <p:cNvSpPr/>
          <p:nvPr/>
        </p:nvSpPr>
        <p:spPr>
          <a:xfrm>
            <a:off x="9478618" y="3606355"/>
            <a:ext cx="543739" cy="683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2726649" y="2159907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2798644" y="2239455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644" y="2239455"/>
                <a:ext cx="315035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val 132"/>
          <p:cNvSpPr/>
          <p:nvPr/>
        </p:nvSpPr>
        <p:spPr>
          <a:xfrm>
            <a:off x="4764213" y="2161291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4836208" y="2240839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08" y="2240839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Oval 134"/>
          <p:cNvSpPr/>
          <p:nvPr/>
        </p:nvSpPr>
        <p:spPr>
          <a:xfrm>
            <a:off x="6881714" y="2154945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6953709" y="2234493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709" y="2234493"/>
                <a:ext cx="3150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Oval 136"/>
          <p:cNvSpPr/>
          <p:nvPr/>
        </p:nvSpPr>
        <p:spPr>
          <a:xfrm>
            <a:off x="8635530" y="2230768"/>
            <a:ext cx="412955" cy="4424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707525" y="2310316"/>
                <a:ext cx="315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25" y="2310316"/>
                <a:ext cx="3150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Picture 1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8" y="5718170"/>
            <a:ext cx="1728886" cy="1153414"/>
          </a:xfrm>
          <a:prstGeom prst="rect">
            <a:avLst/>
          </a:prstGeom>
        </p:spPr>
      </p:pic>
      <p:cxnSp>
        <p:nvCxnSpPr>
          <p:cNvPr id="141" name="Straight Arrow Connector 140"/>
          <p:cNvCxnSpPr/>
          <p:nvPr/>
        </p:nvCxnSpPr>
        <p:spPr>
          <a:xfrm flipH="1" flipV="1">
            <a:off x="5503928" y="5493570"/>
            <a:ext cx="278818" cy="32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2392710" y="407383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2485117" y="412797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17" y="4127977"/>
                <a:ext cx="144270" cy="184666"/>
              </a:xfrm>
              <a:prstGeom prst="rect">
                <a:avLst/>
              </a:prstGeom>
              <a:blipFill rotWithShape="0">
                <a:blip r:embed="rId13"/>
                <a:stretch>
                  <a:fillRect l="-39130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2773295" y="4086948"/>
            <a:ext cx="288105" cy="276352"/>
            <a:chOff x="9781110" y="4540757"/>
            <a:chExt cx="906465" cy="938158"/>
          </a:xfrm>
        </p:grpSpPr>
        <p:sp>
          <p:nvSpPr>
            <p:cNvPr id="150" name="Oval 14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Oval 151"/>
          <p:cNvSpPr/>
          <p:nvPr/>
        </p:nvSpPr>
        <p:spPr>
          <a:xfrm>
            <a:off x="2362894" y="382782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/>
          <p:cNvCxnSpPr>
            <a:endCxn id="152" idx="4"/>
          </p:cNvCxnSpPr>
          <p:nvPr/>
        </p:nvCxnSpPr>
        <p:spPr>
          <a:xfrm flipH="1">
            <a:off x="2727056" y="382558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2388534" y="3144012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2480941" y="3198159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941" y="3198159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/>
          <p:cNvGrpSpPr/>
          <p:nvPr/>
        </p:nvGrpSpPr>
        <p:grpSpPr>
          <a:xfrm>
            <a:off x="2769119" y="3157130"/>
            <a:ext cx="288105" cy="276352"/>
            <a:chOff x="9781110" y="4540757"/>
            <a:chExt cx="906465" cy="938158"/>
          </a:xfrm>
        </p:grpSpPr>
        <p:sp>
          <p:nvSpPr>
            <p:cNvPr id="159" name="Oval 158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Oval 160"/>
          <p:cNvSpPr/>
          <p:nvPr/>
        </p:nvSpPr>
        <p:spPr>
          <a:xfrm>
            <a:off x="2358718" y="2898004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 flipH="1">
            <a:off x="2722880" y="2895762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2383916" y="500859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/>
              <p:cNvSpPr txBox="1"/>
              <p:nvPr/>
            </p:nvSpPr>
            <p:spPr>
              <a:xfrm>
                <a:off x="2476323" y="506274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4" name="TextBox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323" y="5062745"/>
                <a:ext cx="144270" cy="184666"/>
              </a:xfrm>
              <a:prstGeom prst="rect">
                <a:avLst/>
              </a:prstGeom>
              <a:blipFill rotWithShape="0">
                <a:blip r:embed="rId15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/>
          <p:cNvGrpSpPr/>
          <p:nvPr/>
        </p:nvGrpSpPr>
        <p:grpSpPr>
          <a:xfrm>
            <a:off x="2764501" y="5021716"/>
            <a:ext cx="288105" cy="276352"/>
            <a:chOff x="9781110" y="4540757"/>
            <a:chExt cx="906465" cy="938158"/>
          </a:xfrm>
        </p:grpSpPr>
        <p:sp>
          <p:nvSpPr>
            <p:cNvPr id="166" name="Oval 165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Oval 167"/>
          <p:cNvSpPr/>
          <p:nvPr/>
        </p:nvSpPr>
        <p:spPr>
          <a:xfrm>
            <a:off x="2354100" y="476259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/>
          <p:nvPr/>
        </p:nvCxnSpPr>
        <p:spPr>
          <a:xfrm flipH="1">
            <a:off x="2718262" y="476034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4561720" y="407383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4654127" y="412797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127" y="4127977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2" name="Group 171"/>
          <p:cNvGrpSpPr/>
          <p:nvPr/>
        </p:nvGrpSpPr>
        <p:grpSpPr>
          <a:xfrm>
            <a:off x="4942305" y="4086948"/>
            <a:ext cx="288105" cy="276352"/>
            <a:chOff x="9781110" y="4540757"/>
            <a:chExt cx="906465" cy="938158"/>
          </a:xfrm>
        </p:grpSpPr>
        <p:sp>
          <p:nvSpPr>
            <p:cNvPr id="173" name="Oval 17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Oval 174"/>
          <p:cNvSpPr/>
          <p:nvPr/>
        </p:nvSpPr>
        <p:spPr>
          <a:xfrm>
            <a:off x="4531904" y="382782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/>
          <p:nvPr/>
        </p:nvCxnSpPr>
        <p:spPr>
          <a:xfrm flipH="1">
            <a:off x="4896066" y="382558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4557544" y="3144012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/>
              <p:cNvSpPr txBox="1"/>
              <p:nvPr/>
            </p:nvSpPr>
            <p:spPr>
              <a:xfrm>
                <a:off x="4649951" y="3198159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8" name="TextBox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51" y="3198159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9130" t="-3333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9" name="Group 178"/>
          <p:cNvGrpSpPr/>
          <p:nvPr/>
        </p:nvGrpSpPr>
        <p:grpSpPr>
          <a:xfrm>
            <a:off x="4938129" y="3157130"/>
            <a:ext cx="288105" cy="276352"/>
            <a:chOff x="9781110" y="4540757"/>
            <a:chExt cx="906465" cy="938158"/>
          </a:xfrm>
        </p:grpSpPr>
        <p:sp>
          <p:nvSpPr>
            <p:cNvPr id="180" name="Oval 17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Oval 181"/>
          <p:cNvSpPr/>
          <p:nvPr/>
        </p:nvSpPr>
        <p:spPr>
          <a:xfrm>
            <a:off x="4527728" y="2898004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/>
          <p:nvPr/>
        </p:nvCxnSpPr>
        <p:spPr>
          <a:xfrm flipH="1">
            <a:off x="4891890" y="2895762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4552926" y="500859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4645333" y="506274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33" y="5062745"/>
                <a:ext cx="144270" cy="184666"/>
              </a:xfrm>
              <a:prstGeom prst="rect">
                <a:avLst/>
              </a:prstGeom>
              <a:blipFill rotWithShape="0">
                <a:blip r:embed="rId15"/>
                <a:stretch>
                  <a:fillRect l="-37500" t="-3333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Group 185"/>
          <p:cNvGrpSpPr/>
          <p:nvPr/>
        </p:nvGrpSpPr>
        <p:grpSpPr>
          <a:xfrm>
            <a:off x="4933511" y="5021716"/>
            <a:ext cx="288105" cy="276352"/>
            <a:chOff x="9781110" y="4540757"/>
            <a:chExt cx="906465" cy="938158"/>
          </a:xfrm>
        </p:grpSpPr>
        <p:sp>
          <p:nvSpPr>
            <p:cNvPr id="187" name="Oval 186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Oval 188"/>
          <p:cNvSpPr/>
          <p:nvPr/>
        </p:nvSpPr>
        <p:spPr>
          <a:xfrm>
            <a:off x="4523110" y="476259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/>
          <p:cNvCxnSpPr/>
          <p:nvPr/>
        </p:nvCxnSpPr>
        <p:spPr>
          <a:xfrm flipH="1">
            <a:off x="4887272" y="476034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6480480" y="4038339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6572887" y="4092486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887" y="4092486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4" name="Group 213"/>
          <p:cNvGrpSpPr/>
          <p:nvPr/>
        </p:nvGrpSpPr>
        <p:grpSpPr>
          <a:xfrm>
            <a:off x="6861065" y="4051457"/>
            <a:ext cx="288105" cy="276352"/>
            <a:chOff x="9781110" y="4540757"/>
            <a:chExt cx="906465" cy="938158"/>
          </a:xfrm>
        </p:grpSpPr>
        <p:sp>
          <p:nvSpPr>
            <p:cNvPr id="215" name="Oval 214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Oval 216"/>
          <p:cNvSpPr/>
          <p:nvPr/>
        </p:nvSpPr>
        <p:spPr>
          <a:xfrm>
            <a:off x="6450664" y="3792331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Connector 217"/>
          <p:cNvCxnSpPr/>
          <p:nvPr/>
        </p:nvCxnSpPr>
        <p:spPr>
          <a:xfrm flipH="1">
            <a:off x="6814826" y="3790089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6476304" y="3108521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/>
              <p:cNvSpPr txBox="1"/>
              <p:nvPr/>
            </p:nvSpPr>
            <p:spPr>
              <a:xfrm>
                <a:off x="6568711" y="3162668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0" name="TextBox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11" y="3162668"/>
                <a:ext cx="144270" cy="184666"/>
              </a:xfrm>
              <a:prstGeom prst="rect">
                <a:avLst/>
              </a:prstGeom>
              <a:blipFill rotWithShape="0">
                <a:blip r:embed="rId17"/>
                <a:stretch>
                  <a:fillRect l="-39130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/>
          <p:cNvGrpSpPr/>
          <p:nvPr/>
        </p:nvGrpSpPr>
        <p:grpSpPr>
          <a:xfrm>
            <a:off x="6856889" y="3121639"/>
            <a:ext cx="288105" cy="276352"/>
            <a:chOff x="9781110" y="4540757"/>
            <a:chExt cx="906465" cy="938158"/>
          </a:xfrm>
        </p:grpSpPr>
        <p:sp>
          <p:nvSpPr>
            <p:cNvPr id="222" name="Oval 221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4" name="Oval 223"/>
          <p:cNvSpPr/>
          <p:nvPr/>
        </p:nvSpPr>
        <p:spPr>
          <a:xfrm>
            <a:off x="6446488" y="2862513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/>
          <p:cNvCxnSpPr/>
          <p:nvPr/>
        </p:nvCxnSpPr>
        <p:spPr>
          <a:xfrm flipH="1">
            <a:off x="6810650" y="2860271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6471686" y="4973107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/>
              <p:cNvSpPr txBox="1"/>
              <p:nvPr/>
            </p:nvSpPr>
            <p:spPr>
              <a:xfrm>
                <a:off x="6564093" y="5027254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7" name="TextBox 2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093" y="5027254"/>
                <a:ext cx="144270" cy="184666"/>
              </a:xfrm>
              <a:prstGeom prst="rect">
                <a:avLst/>
              </a:prstGeom>
              <a:blipFill rotWithShape="0">
                <a:blip r:embed="rId14"/>
                <a:stretch>
                  <a:fillRect l="-39130" t="-3333" r="-43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8" name="Group 227"/>
          <p:cNvGrpSpPr/>
          <p:nvPr/>
        </p:nvGrpSpPr>
        <p:grpSpPr>
          <a:xfrm>
            <a:off x="6852271" y="4986225"/>
            <a:ext cx="288105" cy="276352"/>
            <a:chOff x="9781110" y="4540757"/>
            <a:chExt cx="906465" cy="938158"/>
          </a:xfrm>
        </p:grpSpPr>
        <p:sp>
          <p:nvSpPr>
            <p:cNvPr id="229" name="Oval 228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Oval 230"/>
          <p:cNvSpPr/>
          <p:nvPr/>
        </p:nvSpPr>
        <p:spPr>
          <a:xfrm>
            <a:off x="6441870" y="4727099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/>
          <p:nvPr/>
        </p:nvCxnSpPr>
        <p:spPr>
          <a:xfrm flipH="1">
            <a:off x="6806032" y="4724857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/>
          <p:cNvSpPr/>
          <p:nvPr/>
        </p:nvSpPr>
        <p:spPr>
          <a:xfrm>
            <a:off x="8392520" y="4071588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/>
              <p:cNvSpPr txBox="1"/>
              <p:nvPr/>
            </p:nvSpPr>
            <p:spPr>
              <a:xfrm>
                <a:off x="8484927" y="4125735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4" name="TextBox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927" y="4125735"/>
                <a:ext cx="144270" cy="184666"/>
              </a:xfrm>
              <a:prstGeom prst="rect">
                <a:avLst/>
              </a:prstGeom>
              <a:blipFill rotWithShape="0">
                <a:blip r:embed="rId17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" name="Group 234"/>
          <p:cNvGrpSpPr/>
          <p:nvPr/>
        </p:nvGrpSpPr>
        <p:grpSpPr>
          <a:xfrm>
            <a:off x="8773105" y="4084706"/>
            <a:ext cx="288105" cy="276352"/>
            <a:chOff x="9781110" y="4540757"/>
            <a:chExt cx="906465" cy="938158"/>
          </a:xfrm>
        </p:grpSpPr>
        <p:sp>
          <p:nvSpPr>
            <p:cNvPr id="236" name="Oval 235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 236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Oval 237"/>
          <p:cNvSpPr/>
          <p:nvPr/>
        </p:nvSpPr>
        <p:spPr>
          <a:xfrm>
            <a:off x="8362704" y="3825580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 flipH="1">
            <a:off x="8726866" y="3823338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>
          <a:xfrm>
            <a:off x="8388344" y="3141770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/>
              <p:cNvSpPr txBox="1"/>
              <p:nvPr/>
            </p:nvSpPr>
            <p:spPr>
              <a:xfrm>
                <a:off x="8480751" y="3195917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1" name="TextBox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751" y="3195917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2" name="Group 241"/>
          <p:cNvGrpSpPr/>
          <p:nvPr/>
        </p:nvGrpSpPr>
        <p:grpSpPr>
          <a:xfrm>
            <a:off x="8768929" y="3154888"/>
            <a:ext cx="288105" cy="276352"/>
            <a:chOff x="9781110" y="4540757"/>
            <a:chExt cx="906465" cy="938158"/>
          </a:xfrm>
        </p:grpSpPr>
        <p:sp>
          <p:nvSpPr>
            <p:cNvPr id="243" name="Oval 242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reeform 243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Oval 244"/>
          <p:cNvSpPr/>
          <p:nvPr/>
        </p:nvSpPr>
        <p:spPr>
          <a:xfrm>
            <a:off x="8358528" y="2895762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Connector 245"/>
          <p:cNvCxnSpPr/>
          <p:nvPr/>
        </p:nvCxnSpPr>
        <p:spPr>
          <a:xfrm flipH="1">
            <a:off x="8722690" y="2893520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8383726" y="5006356"/>
            <a:ext cx="312529" cy="2795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/>
              <p:cNvSpPr txBox="1"/>
              <p:nvPr/>
            </p:nvSpPr>
            <p:spPr>
              <a:xfrm>
                <a:off x="8476133" y="5060503"/>
                <a:ext cx="1442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33" y="5060503"/>
                <a:ext cx="144270" cy="184666"/>
              </a:xfrm>
              <a:prstGeom prst="rect">
                <a:avLst/>
              </a:prstGeom>
              <a:blipFill rotWithShape="0">
                <a:blip r:embed="rId16"/>
                <a:stretch>
                  <a:fillRect l="-37500" r="-375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9" name="Group 248"/>
          <p:cNvGrpSpPr/>
          <p:nvPr/>
        </p:nvGrpSpPr>
        <p:grpSpPr>
          <a:xfrm>
            <a:off x="8764311" y="5019474"/>
            <a:ext cx="288105" cy="276352"/>
            <a:chOff x="9781110" y="4540757"/>
            <a:chExt cx="906465" cy="938158"/>
          </a:xfrm>
        </p:grpSpPr>
        <p:sp>
          <p:nvSpPr>
            <p:cNvPr id="250" name="Oval 249"/>
            <p:cNvSpPr/>
            <p:nvPr/>
          </p:nvSpPr>
          <p:spPr>
            <a:xfrm>
              <a:off x="9781110" y="4540757"/>
              <a:ext cx="906465" cy="9381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9916289" y="4837624"/>
              <a:ext cx="636105" cy="255713"/>
            </a:xfrm>
            <a:custGeom>
              <a:avLst/>
              <a:gdLst>
                <a:gd name="connsiteX0" fmla="*/ 1789044 w 1789044"/>
                <a:gd name="connsiteY0" fmla="*/ 0 h 1063487"/>
                <a:gd name="connsiteX1" fmla="*/ 954157 w 1789044"/>
                <a:gd name="connsiteY1" fmla="*/ 168965 h 1063487"/>
                <a:gd name="connsiteX2" fmla="*/ 785191 w 1789044"/>
                <a:gd name="connsiteY2" fmla="*/ 844826 h 1063487"/>
                <a:gd name="connsiteX3" fmla="*/ 0 w 1789044"/>
                <a:gd name="connsiteY3" fmla="*/ 1063487 h 10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044" h="1063487">
                  <a:moveTo>
                    <a:pt x="1789044" y="0"/>
                  </a:moveTo>
                  <a:cubicBezTo>
                    <a:pt x="1455255" y="14080"/>
                    <a:pt x="1121466" y="28161"/>
                    <a:pt x="954157" y="168965"/>
                  </a:cubicBezTo>
                  <a:cubicBezTo>
                    <a:pt x="786848" y="309769"/>
                    <a:pt x="944217" y="695739"/>
                    <a:pt x="785191" y="844826"/>
                  </a:cubicBezTo>
                  <a:cubicBezTo>
                    <a:pt x="626165" y="993913"/>
                    <a:pt x="0" y="1063487"/>
                    <a:pt x="0" y="10634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2" name="Oval 251"/>
          <p:cNvSpPr/>
          <p:nvPr/>
        </p:nvSpPr>
        <p:spPr>
          <a:xfrm>
            <a:off x="8353910" y="4760348"/>
            <a:ext cx="728324" cy="74384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Straight Connector 252"/>
          <p:cNvCxnSpPr/>
          <p:nvPr/>
        </p:nvCxnSpPr>
        <p:spPr>
          <a:xfrm flipH="1">
            <a:off x="8718072" y="4758106"/>
            <a:ext cx="2638" cy="74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96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Fully Connected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Regularization (Dropout)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0" y="1706812"/>
            <a:ext cx="5570330" cy="414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Activation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111512"/>
            <a:ext cx="9220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Adding </a:t>
            </a:r>
            <a:r>
              <a:rPr lang="en-US" dirty="0" err="1" smtClean="0"/>
              <a:t>ReLU</a:t>
            </a:r>
            <a:r>
              <a:rPr lang="en-US" dirty="0" smtClean="0"/>
              <a:t> and 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41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CNNs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5513"/>
            <a:ext cx="10058400" cy="30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16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- CNNs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7" y="1825625"/>
            <a:ext cx="10099506" cy="4351338"/>
          </a:xfrm>
        </p:spPr>
      </p:pic>
    </p:spTree>
    <p:extLst>
      <p:ext uri="{BB962C8B-B14F-4D97-AF65-F5344CB8AC3E}">
        <p14:creationId xmlns:p14="http://schemas.microsoft.com/office/powerpoint/2010/main" val="545996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Convolution Step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44" y="1825625"/>
            <a:ext cx="6099311" cy="4351338"/>
          </a:xfrm>
        </p:spPr>
      </p:pic>
      <p:sp>
        <p:nvSpPr>
          <p:cNvPr id="5" name="TextBox 4"/>
          <p:cNvSpPr txBox="1"/>
          <p:nvPr/>
        </p:nvSpPr>
        <p:spPr>
          <a:xfrm>
            <a:off x="4830418" y="6581001"/>
            <a:ext cx="7470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[Source: http</a:t>
            </a:r>
            <a:r>
              <a:rPr lang="en-US" sz="1200" dirty="0"/>
              <a:t>://</a:t>
            </a:r>
            <a:r>
              <a:rPr lang="en-US" sz="1200" dirty="0" err="1"/>
              <a:t>i-systems.github.io</a:t>
            </a:r>
            <a:r>
              <a:rPr lang="en-US" sz="1200" dirty="0"/>
              <a:t>/HSE545/machine%20learning%20all/Workshop/04%20KSNVE%20-%</a:t>
            </a:r>
            <a:r>
              <a:rPr lang="en-US" sz="1200" dirty="0" smtClean="0"/>
              <a:t>20CNN.html]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5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Learning from Data</a:t>
            </a:r>
            <a:endParaRPr lang="en-US" dirty="0"/>
          </a:p>
        </p:txBody>
      </p:sp>
      <p:grpSp>
        <p:nvGrpSpPr>
          <p:cNvPr id="32" name="Data"/>
          <p:cNvGrpSpPr/>
          <p:nvPr/>
        </p:nvGrpSpPr>
        <p:grpSpPr>
          <a:xfrm>
            <a:off x="1826323" y="2228628"/>
            <a:ext cx="4925617" cy="3607609"/>
            <a:chOff x="2606636" y="2228628"/>
            <a:chExt cx="4925617" cy="3607609"/>
          </a:xfrm>
        </p:grpSpPr>
        <p:sp>
          <p:nvSpPr>
            <p:cNvPr id="18" name="Oval 17"/>
            <p:cNvSpPr/>
            <p:nvPr/>
          </p:nvSpPr>
          <p:spPr>
            <a:xfrm>
              <a:off x="3138051" y="4281054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606636" y="5586855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759037" y="4156363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70236" y="2549452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296726" y="2228628"/>
              <a:ext cx="235527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FittingData"/>
          <p:cNvCxnSpPr/>
          <p:nvPr/>
        </p:nvCxnSpPr>
        <p:spPr>
          <a:xfrm flipV="1">
            <a:off x="1325578" y="1690688"/>
            <a:ext cx="5583382" cy="40173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aph"/>
          <p:cNvGrpSpPr/>
          <p:nvPr/>
        </p:nvGrpSpPr>
        <p:grpSpPr>
          <a:xfrm>
            <a:off x="144781" y="1741470"/>
            <a:ext cx="7350721" cy="4929496"/>
            <a:chOff x="925094" y="1741470"/>
            <a:chExt cx="7350721" cy="4929496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752872" y="1741470"/>
              <a:ext cx="6652" cy="444458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727200" y="6151206"/>
              <a:ext cx="6548615" cy="3485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925094" y="360486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Price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60683" y="6301634"/>
              <a:ext cx="1299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Square Feet</a:t>
              </a:r>
              <a:endParaRPr lang="en-US" dirty="0"/>
            </a:p>
          </p:txBody>
        </p:sp>
      </p:grpSp>
      <p:sp>
        <p:nvSpPr>
          <p:cNvPr id="27" name="NewPoint"/>
          <p:cNvSpPr/>
          <p:nvPr/>
        </p:nvSpPr>
        <p:spPr>
          <a:xfrm>
            <a:off x="4599867" y="6039491"/>
            <a:ext cx="235527" cy="24938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DrawPredictX"/>
          <p:cNvCxnSpPr>
            <a:stCxn id="27" idx="0"/>
          </p:cNvCxnSpPr>
          <p:nvPr/>
        </p:nvCxnSpPr>
        <p:spPr>
          <a:xfrm flipV="1">
            <a:off x="4717631" y="3241967"/>
            <a:ext cx="55417" cy="27975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rawPredictY"/>
          <p:cNvCxnSpPr/>
          <p:nvPr/>
        </p:nvCxnSpPr>
        <p:spPr>
          <a:xfrm flipV="1">
            <a:off x="998084" y="3206043"/>
            <a:ext cx="3767253" cy="359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rediction"/>
          <p:cNvSpPr/>
          <p:nvPr/>
        </p:nvSpPr>
        <p:spPr>
          <a:xfrm>
            <a:off x="462361" y="284211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n-US" sz="54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0" name="ErrorPoint5"/>
          <p:cNvCxnSpPr>
            <a:stCxn id="22" idx="0"/>
          </p:cNvCxnSpPr>
          <p:nvPr/>
        </p:nvCxnSpPr>
        <p:spPr>
          <a:xfrm flipV="1">
            <a:off x="6634177" y="191648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rrorPoint4"/>
          <p:cNvCxnSpPr/>
          <p:nvPr/>
        </p:nvCxnSpPr>
        <p:spPr>
          <a:xfrm flipV="1">
            <a:off x="4820715" y="2842118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rrorPoint3"/>
          <p:cNvCxnSpPr/>
          <p:nvPr/>
        </p:nvCxnSpPr>
        <p:spPr>
          <a:xfrm flipV="1">
            <a:off x="4117269" y="3719951"/>
            <a:ext cx="0" cy="417134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rrorPoint2"/>
          <p:cNvCxnSpPr/>
          <p:nvPr/>
        </p:nvCxnSpPr>
        <p:spPr>
          <a:xfrm flipV="1">
            <a:off x="2475501" y="4530436"/>
            <a:ext cx="5606" cy="3121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rrorPoint1"/>
          <p:cNvCxnSpPr/>
          <p:nvPr/>
        </p:nvCxnSpPr>
        <p:spPr>
          <a:xfrm flipV="1">
            <a:off x="1922310" y="5303945"/>
            <a:ext cx="0" cy="28291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694087" y="1504738"/>
                <a:ext cx="124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𝑊𝑥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087" y="1504738"/>
                <a:ext cx="124393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922" t="-22222" r="-196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677461" y="1861334"/>
                <a:ext cx="361143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𝑊𝑥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461" y="1861334"/>
                <a:ext cx="3611438" cy="756233"/>
              </a:xfrm>
              <a:prstGeom prst="rect">
                <a:avLst/>
              </a:prstGeom>
              <a:blipFill rotWithShape="0">
                <a:blip r:embed="rId4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19026" y="2955018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026" y="2955018"/>
                <a:ext cx="1845249" cy="383631"/>
              </a:xfrm>
              <a:prstGeom prst="rect">
                <a:avLst/>
              </a:prstGeom>
              <a:blipFill rotWithShape="0">
                <a:blip r:embed="rId5"/>
                <a:stretch>
                  <a:fillRect l="-2310" t="-103175" b="-10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107" y="2557825"/>
            <a:ext cx="2473640" cy="16163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56754" y="4519662"/>
                <a:ext cx="2707729" cy="1368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r</a:t>
                </a:r>
                <a:r>
                  <a:rPr lang="en-US" b="0" dirty="0" smtClean="0"/>
                  <a:t>epeat until convergence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   </m:t>
                    </m:r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r>
                  <a:rPr lang="en-US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r>
                  <a:rPr lang="en-US" b="0" dirty="0" smtClean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754" y="4519662"/>
                <a:ext cx="2707729" cy="1368452"/>
              </a:xfrm>
              <a:prstGeom prst="rect">
                <a:avLst/>
              </a:prstGeom>
              <a:blipFill rotWithShape="0">
                <a:blip r:embed="rId7"/>
                <a:stretch>
                  <a:fillRect l="-5169" t="-29333" r="-4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/>
      <p:bldP spid="49" grpId="0"/>
      <p:bldP spid="29" grpId="0"/>
      <p:bldP spid="30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Down Sample (Max pooling)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09" y="2265570"/>
            <a:ext cx="6534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35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CNN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2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Learning Without </a:t>
            </a:r>
            <a:r>
              <a:rPr lang="en-US" dirty="0"/>
              <a:t>a PhD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www.youtube.com/watch?v=vq2nnJ4g6N0</a:t>
            </a:r>
            <a:endParaRPr lang="en-US" dirty="0" smtClean="0"/>
          </a:p>
          <a:p>
            <a:r>
              <a:rPr lang="en-US" dirty="0"/>
              <a:t>Intro to Deep Learning - </a:t>
            </a:r>
            <a:r>
              <a:rPr lang="en-US" dirty="0">
                <a:hlinkClick r:id="rId3"/>
              </a:rPr>
              <a:t>http://introtodeeplearning.com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/>
              <a:t> Tutorial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www.tensorflow.org/versions/r1.4/get_started/mnist/pros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4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Gradient Decent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916014" y="2256182"/>
            <a:ext cx="0" cy="295192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16014" y="5208104"/>
            <a:ext cx="37603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99377" y="2663747"/>
            <a:ext cx="2993578" cy="2239725"/>
          </a:xfrm>
          <a:custGeom>
            <a:avLst/>
            <a:gdLst>
              <a:gd name="connsiteX0" fmla="*/ 428 w 2993578"/>
              <a:gd name="connsiteY0" fmla="*/ 9939 h 2239725"/>
              <a:gd name="connsiteX1" fmla="*/ 10367 w 2993578"/>
              <a:gd name="connsiteY1" fmla="*/ 467139 h 2239725"/>
              <a:gd name="connsiteX2" fmla="*/ 70002 w 2993578"/>
              <a:gd name="connsiteY2" fmla="*/ 775252 h 2239725"/>
              <a:gd name="connsiteX3" fmla="*/ 169393 w 2993578"/>
              <a:gd name="connsiteY3" fmla="*/ 1053548 h 2239725"/>
              <a:gd name="connsiteX4" fmla="*/ 258845 w 2993578"/>
              <a:gd name="connsiteY4" fmla="*/ 1292087 h 2239725"/>
              <a:gd name="connsiteX5" fmla="*/ 407932 w 2993578"/>
              <a:gd name="connsiteY5" fmla="*/ 1550505 h 2239725"/>
              <a:gd name="connsiteX6" fmla="*/ 576897 w 2993578"/>
              <a:gd name="connsiteY6" fmla="*/ 1759226 h 2239725"/>
              <a:gd name="connsiteX7" fmla="*/ 835315 w 2993578"/>
              <a:gd name="connsiteY7" fmla="*/ 1997766 h 2239725"/>
              <a:gd name="connsiteX8" fmla="*/ 1053976 w 2993578"/>
              <a:gd name="connsiteY8" fmla="*/ 2107096 h 2239725"/>
              <a:gd name="connsiteX9" fmla="*/ 1262697 w 2993578"/>
              <a:gd name="connsiteY9" fmla="*/ 2206487 h 2239725"/>
              <a:gd name="connsiteX10" fmla="*/ 1620506 w 2993578"/>
              <a:gd name="connsiteY10" fmla="*/ 2236305 h 2239725"/>
              <a:gd name="connsiteX11" fmla="*/ 1928619 w 2993578"/>
              <a:gd name="connsiteY11" fmla="*/ 2136913 h 2239725"/>
              <a:gd name="connsiteX12" fmla="*/ 2117462 w 2993578"/>
              <a:gd name="connsiteY12" fmla="*/ 2007705 h 2239725"/>
              <a:gd name="connsiteX13" fmla="*/ 2306306 w 2993578"/>
              <a:gd name="connsiteY13" fmla="*/ 1868557 h 2239725"/>
              <a:gd name="connsiteX14" fmla="*/ 2465332 w 2993578"/>
              <a:gd name="connsiteY14" fmla="*/ 1679713 h 2239725"/>
              <a:gd name="connsiteX15" fmla="*/ 2604480 w 2993578"/>
              <a:gd name="connsiteY15" fmla="*/ 1500809 h 2239725"/>
              <a:gd name="connsiteX16" fmla="*/ 2693932 w 2993578"/>
              <a:gd name="connsiteY16" fmla="*/ 1321905 h 2239725"/>
              <a:gd name="connsiteX17" fmla="*/ 2773445 w 2993578"/>
              <a:gd name="connsiteY17" fmla="*/ 1162879 h 2239725"/>
              <a:gd name="connsiteX18" fmla="*/ 2843019 w 2993578"/>
              <a:gd name="connsiteY18" fmla="*/ 993913 h 2239725"/>
              <a:gd name="connsiteX19" fmla="*/ 2892715 w 2993578"/>
              <a:gd name="connsiteY19" fmla="*/ 805070 h 2239725"/>
              <a:gd name="connsiteX20" fmla="*/ 2932471 w 2993578"/>
              <a:gd name="connsiteY20" fmla="*/ 626166 h 2239725"/>
              <a:gd name="connsiteX21" fmla="*/ 2972228 w 2993578"/>
              <a:gd name="connsiteY21" fmla="*/ 377687 h 2239725"/>
              <a:gd name="connsiteX22" fmla="*/ 2992106 w 2993578"/>
              <a:gd name="connsiteY22" fmla="*/ 149087 h 2239725"/>
              <a:gd name="connsiteX23" fmla="*/ 2992106 w 2993578"/>
              <a:gd name="connsiteY23" fmla="*/ 0 h 22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93578" h="2239725">
                <a:moveTo>
                  <a:pt x="428" y="9939"/>
                </a:moveTo>
                <a:cubicBezTo>
                  <a:pt x="-401" y="174763"/>
                  <a:pt x="-1229" y="339587"/>
                  <a:pt x="10367" y="467139"/>
                </a:cubicBezTo>
                <a:cubicBezTo>
                  <a:pt x="21963" y="594691"/>
                  <a:pt x="43498" y="677517"/>
                  <a:pt x="70002" y="775252"/>
                </a:cubicBezTo>
                <a:cubicBezTo>
                  <a:pt x="96506" y="872987"/>
                  <a:pt x="137919" y="967409"/>
                  <a:pt x="169393" y="1053548"/>
                </a:cubicBezTo>
                <a:cubicBezTo>
                  <a:pt x="200867" y="1139687"/>
                  <a:pt x="219089" y="1209261"/>
                  <a:pt x="258845" y="1292087"/>
                </a:cubicBezTo>
                <a:cubicBezTo>
                  <a:pt x="298601" y="1374913"/>
                  <a:pt x="354923" y="1472649"/>
                  <a:pt x="407932" y="1550505"/>
                </a:cubicBezTo>
                <a:cubicBezTo>
                  <a:pt x="460941" y="1628362"/>
                  <a:pt x="505667" y="1684683"/>
                  <a:pt x="576897" y="1759226"/>
                </a:cubicBezTo>
                <a:cubicBezTo>
                  <a:pt x="648127" y="1833769"/>
                  <a:pt x="755802" y="1939788"/>
                  <a:pt x="835315" y="1997766"/>
                </a:cubicBezTo>
                <a:cubicBezTo>
                  <a:pt x="914828" y="2055744"/>
                  <a:pt x="982746" y="2072309"/>
                  <a:pt x="1053976" y="2107096"/>
                </a:cubicBezTo>
                <a:cubicBezTo>
                  <a:pt x="1125206" y="2141883"/>
                  <a:pt x="1168275" y="2184952"/>
                  <a:pt x="1262697" y="2206487"/>
                </a:cubicBezTo>
                <a:cubicBezTo>
                  <a:pt x="1357119" y="2228022"/>
                  <a:pt x="1509519" y="2247901"/>
                  <a:pt x="1620506" y="2236305"/>
                </a:cubicBezTo>
                <a:cubicBezTo>
                  <a:pt x="1731493" y="2224709"/>
                  <a:pt x="1845793" y="2175013"/>
                  <a:pt x="1928619" y="2136913"/>
                </a:cubicBezTo>
                <a:cubicBezTo>
                  <a:pt x="2011445" y="2098813"/>
                  <a:pt x="2054514" y="2052431"/>
                  <a:pt x="2117462" y="2007705"/>
                </a:cubicBezTo>
                <a:cubicBezTo>
                  <a:pt x="2180410" y="1962979"/>
                  <a:pt x="2248328" y="1923222"/>
                  <a:pt x="2306306" y="1868557"/>
                </a:cubicBezTo>
                <a:cubicBezTo>
                  <a:pt x="2364284" y="1813892"/>
                  <a:pt x="2415636" y="1741004"/>
                  <a:pt x="2465332" y="1679713"/>
                </a:cubicBezTo>
                <a:cubicBezTo>
                  <a:pt x="2515028" y="1618422"/>
                  <a:pt x="2566380" y="1560444"/>
                  <a:pt x="2604480" y="1500809"/>
                </a:cubicBezTo>
                <a:cubicBezTo>
                  <a:pt x="2642580" y="1441174"/>
                  <a:pt x="2693932" y="1321905"/>
                  <a:pt x="2693932" y="1321905"/>
                </a:cubicBezTo>
                <a:cubicBezTo>
                  <a:pt x="2722093" y="1265583"/>
                  <a:pt x="2748597" y="1217544"/>
                  <a:pt x="2773445" y="1162879"/>
                </a:cubicBezTo>
                <a:cubicBezTo>
                  <a:pt x="2798293" y="1108214"/>
                  <a:pt x="2823141" y="1053548"/>
                  <a:pt x="2843019" y="993913"/>
                </a:cubicBezTo>
                <a:cubicBezTo>
                  <a:pt x="2862897" y="934278"/>
                  <a:pt x="2877806" y="866361"/>
                  <a:pt x="2892715" y="805070"/>
                </a:cubicBezTo>
                <a:cubicBezTo>
                  <a:pt x="2907624" y="743779"/>
                  <a:pt x="2919219" y="697397"/>
                  <a:pt x="2932471" y="626166"/>
                </a:cubicBezTo>
                <a:cubicBezTo>
                  <a:pt x="2945723" y="554936"/>
                  <a:pt x="2962289" y="457200"/>
                  <a:pt x="2972228" y="377687"/>
                </a:cubicBezTo>
                <a:cubicBezTo>
                  <a:pt x="2982167" y="298174"/>
                  <a:pt x="2988793" y="212035"/>
                  <a:pt x="2992106" y="149087"/>
                </a:cubicBezTo>
                <a:cubicBezTo>
                  <a:pt x="2995419" y="86139"/>
                  <a:pt x="2992106" y="0"/>
                  <a:pt x="2992106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11553" y="2822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J(w)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665301" y="54068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998550" y="2939387"/>
            <a:ext cx="258418" cy="2824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998550" y="3221861"/>
            <a:ext cx="89453" cy="36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858902" y="3617769"/>
            <a:ext cx="125440" cy="34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677634" y="3965697"/>
            <a:ext cx="176504" cy="34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211953" y="2256182"/>
            <a:ext cx="709669" cy="683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604099" y="1615998"/>
            <a:ext cx="821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</a:p>
          <a:p>
            <a:r>
              <a:rPr lang="en-US" dirty="0" smtClean="0"/>
              <a:t>weight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959639" y="4949747"/>
            <a:ext cx="1922089" cy="1236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810425" y="4427029"/>
            <a:ext cx="110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</a:p>
          <a:p>
            <a:r>
              <a:rPr lang="en-US" dirty="0" smtClean="0"/>
              <a:t>Minimize </a:t>
            </a:r>
          </a:p>
          <a:p>
            <a:r>
              <a:rPr lang="en-US" dirty="0" smtClean="0"/>
              <a:t>J(w)</a:t>
            </a:r>
          </a:p>
        </p:txBody>
      </p:sp>
      <p:cxnSp>
        <p:nvCxnSpPr>
          <p:cNvPr id="57" name="Straight Arrow Connector 56"/>
          <p:cNvCxnSpPr>
            <a:endCxn id="31" idx="12"/>
          </p:cNvCxnSpPr>
          <p:nvPr/>
        </p:nvCxnSpPr>
        <p:spPr>
          <a:xfrm flipH="1">
            <a:off x="6416839" y="4307849"/>
            <a:ext cx="256032" cy="36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9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Deep Learning</a:t>
            </a:r>
          </a:p>
          <a:p>
            <a:pPr lvl="1"/>
            <a:r>
              <a:rPr lang="en-US" dirty="0" smtClean="0"/>
              <a:t>Developed internally (Google Brain Team)</a:t>
            </a:r>
          </a:p>
          <a:p>
            <a:pPr lvl="1"/>
            <a:r>
              <a:rPr lang="en-US" dirty="0" smtClean="0"/>
              <a:t>Spread throughout the company</a:t>
            </a:r>
          </a:p>
          <a:p>
            <a:pPr lvl="1"/>
            <a:r>
              <a:rPr lang="en-US" dirty="0" smtClean="0"/>
              <a:t>Initial public release Nov 2015</a:t>
            </a:r>
          </a:p>
          <a:p>
            <a:r>
              <a:rPr lang="en-US" dirty="0" smtClean="0"/>
              <a:t>Provides primates for defining functions on tensors and automatically computing their derivatives</a:t>
            </a:r>
          </a:p>
          <a:p>
            <a:pPr lvl="1"/>
            <a:r>
              <a:rPr lang="en-US" dirty="0" smtClean="0"/>
              <a:t>Distributed computation</a:t>
            </a:r>
          </a:p>
          <a:p>
            <a:pPr lvl="2"/>
            <a:r>
              <a:rPr lang="en-US" dirty="0" smtClean="0"/>
              <a:t>CPU, GPU, TPU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7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Explicit Evaluation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9" y="2134121"/>
            <a:ext cx="10269536" cy="3752330"/>
          </a:xfrm>
        </p:spPr>
      </p:pic>
    </p:spTree>
    <p:extLst>
      <p:ext uri="{BB962C8B-B14F-4D97-AF65-F5344CB8AC3E}">
        <p14:creationId xmlns:p14="http://schemas.microsoft.com/office/powerpoint/2010/main" val="172547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- Sessions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6" y="1525178"/>
            <a:ext cx="9952463" cy="4932771"/>
          </a:xfrm>
        </p:spPr>
      </p:pic>
    </p:spTree>
    <p:extLst>
      <p:ext uri="{BB962C8B-B14F-4D97-AF65-F5344CB8AC3E}">
        <p14:creationId xmlns:p14="http://schemas.microsoft.com/office/powerpoint/2010/main" val="13125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-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0" y="2071688"/>
            <a:ext cx="10544922" cy="37576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75008" y="1305742"/>
                <a:ext cx="184524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008" y="1305742"/>
                <a:ext cx="1845249" cy="383631"/>
              </a:xfrm>
              <a:prstGeom prst="rect">
                <a:avLst/>
              </a:prstGeom>
              <a:blipFill rotWithShape="0">
                <a:blip r:embed="rId4"/>
                <a:stretch>
                  <a:fillRect l="-2310" t="-103175" b="-10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/>
          <p:cNvSpPr/>
          <p:nvPr/>
        </p:nvSpPr>
        <p:spPr>
          <a:xfrm>
            <a:off x="7991061" y="1192696"/>
            <a:ext cx="2554356" cy="6460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448261" y="1540565"/>
            <a:ext cx="1272209" cy="123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3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7631</TotalTime>
  <Words>606</Words>
  <Application>Microsoft Macintosh PowerPoint</Application>
  <PresentationFormat>Widescreen</PresentationFormat>
  <Paragraphs>209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Cambria Math</vt:lpstr>
      <vt:lpstr>Mangal</vt:lpstr>
      <vt:lpstr>Arial</vt:lpstr>
      <vt:lpstr>Office Theme</vt:lpstr>
      <vt:lpstr>Deep Learning Tutorial</vt:lpstr>
      <vt:lpstr>Outline</vt:lpstr>
      <vt:lpstr>What is Machine Learning</vt:lpstr>
      <vt:lpstr>Machine Learning – Learning from Data</vt:lpstr>
      <vt:lpstr>Machine Learning – Gradient Decent</vt:lpstr>
      <vt:lpstr>TensorFlow</vt:lpstr>
      <vt:lpstr>TensorFlow – Explicit Evaluation</vt:lpstr>
      <vt:lpstr>TensorFlow - Sessions</vt:lpstr>
      <vt:lpstr>TensorFlow - Variables</vt:lpstr>
      <vt:lpstr>TensorFlow – Fetching State</vt:lpstr>
      <vt:lpstr>TensorFlow – Feeding in Data</vt:lpstr>
      <vt:lpstr>TensorFlow Demo – Linear Regression</vt:lpstr>
      <vt:lpstr>What is Deep Learning</vt:lpstr>
      <vt:lpstr>Why Deep Learning – Computer Vision</vt:lpstr>
      <vt:lpstr>Why Deep Learning – Speech Recognition </vt:lpstr>
      <vt:lpstr>Why Deep Learning – NLP</vt:lpstr>
      <vt:lpstr>Why Deep Learning – Machine Translation</vt:lpstr>
      <vt:lpstr>Why Deep Learning – Game Play</vt:lpstr>
      <vt:lpstr>Why Deep Learning – Self-driving Cars</vt:lpstr>
      <vt:lpstr>Why Deep Learning Now – Big Data</vt:lpstr>
      <vt:lpstr>Why Deep Learning Now - Hardware</vt:lpstr>
      <vt:lpstr>Why Deep Learning Now - Software</vt:lpstr>
      <vt:lpstr>Deep Learning History</vt:lpstr>
      <vt:lpstr>Deep Learning – Early Inspiration</vt:lpstr>
      <vt:lpstr>Deep Learning - Training</vt:lpstr>
      <vt:lpstr>Deep Learning – Softmax  </vt:lpstr>
      <vt:lpstr>A Deep Learning Example - MNIST</vt:lpstr>
      <vt:lpstr>Deep Learning Example – Sample Data</vt:lpstr>
      <vt:lpstr>Deep Learning Example – Flatten Data</vt:lpstr>
      <vt:lpstr>Deep Learning Example – Implement Softmax</vt:lpstr>
      <vt:lpstr>Deep Learning – Fully Connected Network</vt:lpstr>
      <vt:lpstr>Deep Learning – Fully Connected Network</vt:lpstr>
      <vt:lpstr>Deep Learning – Fully Connected Network</vt:lpstr>
      <vt:lpstr>Deep Learning – Regularization (Dropout)</vt:lpstr>
      <vt:lpstr>Deep Learning – Activation Function</vt:lpstr>
      <vt:lpstr>Deep Learning – Adding ReLU and Dropout</vt:lpstr>
      <vt:lpstr>Deep Learning – CNNs</vt:lpstr>
      <vt:lpstr>Deep Learning - CNNs</vt:lpstr>
      <vt:lpstr>Deep Learning – Convolution Step</vt:lpstr>
      <vt:lpstr>Deep Learning – Down Sample (Max pooling)</vt:lpstr>
      <vt:lpstr>Deep Learning – CNN Example</vt:lpstr>
      <vt:lpstr>References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Deep Learning</dc:title>
  <dc:creator>Esteban Joaquin Guillen</dc:creator>
  <cp:lastModifiedBy>Esteban Joaquin Guillen</cp:lastModifiedBy>
  <cp:revision>140</cp:revision>
  <dcterms:created xsi:type="dcterms:W3CDTF">2018-04-11T02:39:55Z</dcterms:created>
  <dcterms:modified xsi:type="dcterms:W3CDTF">2018-04-18T18:20:31Z</dcterms:modified>
</cp:coreProperties>
</file>